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98" r:id="rId2"/>
    <p:sldId id="299" r:id="rId3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FBCBA3"/>
    <a:srgbClr val="F9F7A7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7EE374-2F69-4057-BF09-D542464B6138}" v="1" dt="2023-02-19T15:53:28.8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18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gnieszka Gehringer" userId="7e49eac8-b1ea-4629-84f2-f88c80132fe0" providerId="ADAL" clId="{657EE374-2F69-4057-BF09-D542464B6138}"/>
    <pc:docChg chg="modSld">
      <pc:chgData name="Agnieszka Gehringer" userId="7e49eac8-b1ea-4629-84f2-f88c80132fe0" providerId="ADAL" clId="{657EE374-2F69-4057-BF09-D542464B6138}" dt="2023-02-19T15:53:28.865" v="2" actId="14100"/>
      <pc:docMkLst>
        <pc:docMk/>
      </pc:docMkLst>
      <pc:sldChg chg="modSp mod">
        <pc:chgData name="Agnieszka Gehringer" userId="7e49eac8-b1ea-4629-84f2-f88c80132fe0" providerId="ADAL" clId="{657EE374-2F69-4057-BF09-D542464B6138}" dt="2023-02-19T15:52:32.778" v="1" actId="13926"/>
        <pc:sldMkLst>
          <pc:docMk/>
          <pc:sldMk cId="1391783267" sldId="298"/>
        </pc:sldMkLst>
        <pc:spChg chg="mod">
          <ac:chgData name="Agnieszka Gehringer" userId="7e49eac8-b1ea-4629-84f2-f88c80132fe0" providerId="ADAL" clId="{657EE374-2F69-4057-BF09-D542464B6138}" dt="2023-02-19T15:52:27.688" v="0" actId="13926"/>
          <ac:spMkLst>
            <pc:docMk/>
            <pc:sldMk cId="1391783267" sldId="298"/>
            <ac:spMk id="8" creationId="{B10F3633-FF69-4697-BE57-CA5C451A3C6B}"/>
          </ac:spMkLst>
        </pc:spChg>
        <pc:spChg chg="mod">
          <ac:chgData name="Agnieszka Gehringer" userId="7e49eac8-b1ea-4629-84f2-f88c80132fe0" providerId="ADAL" clId="{657EE374-2F69-4057-BF09-D542464B6138}" dt="2023-02-19T15:52:32.778" v="1" actId="13926"/>
          <ac:spMkLst>
            <pc:docMk/>
            <pc:sldMk cId="1391783267" sldId="298"/>
            <ac:spMk id="9" creationId="{07B3D479-214F-45E1-A4DC-C52488F375A0}"/>
          </ac:spMkLst>
        </pc:spChg>
      </pc:sldChg>
      <pc:sldChg chg="modSp">
        <pc:chgData name="Agnieszka Gehringer" userId="7e49eac8-b1ea-4629-84f2-f88c80132fe0" providerId="ADAL" clId="{657EE374-2F69-4057-BF09-D542464B6138}" dt="2023-02-19T15:53:28.865" v="2" actId="14100"/>
        <pc:sldMkLst>
          <pc:docMk/>
          <pc:sldMk cId="3944175283" sldId="299"/>
        </pc:sldMkLst>
        <pc:spChg chg="mod">
          <ac:chgData name="Agnieszka Gehringer" userId="7e49eac8-b1ea-4629-84f2-f88c80132fe0" providerId="ADAL" clId="{657EE374-2F69-4057-BF09-D542464B6138}" dt="2023-02-19T15:53:28.865" v="2" actId="14100"/>
          <ac:spMkLst>
            <pc:docMk/>
            <pc:sldMk cId="3944175283" sldId="299"/>
            <ac:spMk id="7" creationId="{53E07CC6-84F3-419F-A4FA-1E495D48839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F9C6402-BBFA-43FC-8E50-76C8A72DB91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53143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FEBC68-B5BF-4820-B68E-238EE5769261}" type="slidenum">
              <a:rPr lang="de-DE"/>
              <a:pPr/>
              <a:t>1</a:t>
            </a:fld>
            <a:endParaRPr lang="de-DE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4205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FEBC68-B5BF-4820-B68E-238EE5769261}" type="slidenum">
              <a:rPr lang="de-DE"/>
              <a:pPr/>
              <a:t>2</a:t>
            </a:fld>
            <a:endParaRPr lang="de-DE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984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9E005-9AC3-4358-A9C0-2210E72CD0D6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88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D9EA5-51CF-47ED-A241-1D968DB73E0F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1241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6B2799-A5BC-43B3-B5DD-061C5B548E1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524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98AFC91-03E8-4086-9E48-86B40A0597D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4993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A522E5-419A-41FE-AB9F-0EF82238ACC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7472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C0283F-AD3B-4F9D-A2D4-338121CA715F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3760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35725D-E6B8-4478-8ED6-8007C0AB5FB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9868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B48DE4-2641-4283-8194-A96BE46D3FC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975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13664-0480-475B-B588-B4B58F3E3A16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5070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3ED16A-5E2B-46CE-970A-0167E0FB649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7854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2D3323-3584-4D87-B8DA-99B6FAE980E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1795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0F6CAD-4F20-4D75-B788-03BA13F9C9D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801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81DC9E7-7A08-468D-AA46-7D441E2760A4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70" name="Rectangle 26"/>
          <p:cNvSpPr>
            <a:spLocks noChangeArrowheads="1"/>
          </p:cNvSpPr>
          <p:nvPr/>
        </p:nvSpPr>
        <p:spPr bwMode="auto">
          <a:xfrm>
            <a:off x="323850" y="404813"/>
            <a:ext cx="8569325" cy="504825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 b="1" dirty="0">
                <a:latin typeface="Times New Roman" pitchFamily="18" charset="0"/>
              </a:rPr>
              <a:t>Basel I, II und III im Vergleich</a:t>
            </a:r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7417F9EE-8611-4590-A4A1-4409CDB9C8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7704" y="1052736"/>
            <a:ext cx="1512000" cy="576064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762000" eaLnBrk="0" hangingPunct="0"/>
            <a:r>
              <a:rPr lang="de-DE" b="1" dirty="0">
                <a:latin typeface="Times New Roman" pitchFamily="18" charset="0"/>
              </a:rPr>
              <a:t>Basel I</a:t>
            </a:r>
          </a:p>
        </p:txBody>
      </p:sp>
      <p:sp>
        <p:nvSpPr>
          <p:cNvPr id="7" name="Rectangle 12">
            <a:extLst>
              <a:ext uri="{FF2B5EF4-FFF2-40B4-BE49-F238E27FC236}">
                <a16:creationId xmlns:a16="http://schemas.microsoft.com/office/drawing/2014/main" id="{53E07CC6-84F3-419F-A4FA-1E495D4883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9913" y="1052736"/>
            <a:ext cx="5113262" cy="576064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762000" eaLnBrk="0" hangingPunct="0"/>
            <a:r>
              <a:rPr lang="de-DE" b="1" dirty="0">
                <a:latin typeface="Times New Roman" pitchFamily="18" charset="0"/>
              </a:rPr>
              <a:t>Basel II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B10F3633-FF69-4697-BE57-CA5C451A3C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6404" y="1841183"/>
            <a:ext cx="1512000" cy="90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762000" eaLnBrk="0" hangingPunct="0"/>
            <a:r>
              <a:rPr lang="de-DE" dirty="0">
                <a:latin typeface="Times New Roman" pitchFamily="18" charset="0"/>
              </a:rPr>
              <a:t>Mindest- </a:t>
            </a:r>
          </a:p>
          <a:p>
            <a:pPr algn="ctr" defTabSz="762000" eaLnBrk="0" hangingPunct="0"/>
            <a:r>
              <a:rPr lang="de-DE" dirty="0">
                <a:latin typeface="Times New Roman" pitchFamily="18" charset="0"/>
              </a:rPr>
              <a:t>Eigenkapital-</a:t>
            </a:r>
          </a:p>
          <a:p>
            <a:pPr algn="ctr" defTabSz="762000" eaLnBrk="0" hangingPunct="0"/>
            <a:r>
              <a:rPr lang="de-DE" dirty="0">
                <a:latin typeface="Times New Roman" pitchFamily="18" charset="0"/>
              </a:rPr>
              <a:t>anforderung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07B3D479-214F-45E1-A4DC-C52488F375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9913" y="1844824"/>
            <a:ext cx="1512000" cy="90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762000" eaLnBrk="0" hangingPunct="0"/>
            <a:r>
              <a:rPr lang="de-DE" dirty="0">
                <a:latin typeface="Times New Roman" pitchFamily="18" charset="0"/>
              </a:rPr>
              <a:t>Mindest- </a:t>
            </a:r>
          </a:p>
          <a:p>
            <a:pPr algn="ctr" defTabSz="762000" eaLnBrk="0" hangingPunct="0"/>
            <a:r>
              <a:rPr lang="de-DE" dirty="0">
                <a:latin typeface="Times New Roman" pitchFamily="18" charset="0"/>
              </a:rPr>
              <a:t>Eigenkapital-</a:t>
            </a:r>
          </a:p>
          <a:p>
            <a:pPr algn="ctr" defTabSz="762000" eaLnBrk="0" hangingPunct="0"/>
            <a:r>
              <a:rPr lang="de-DE" dirty="0">
                <a:latin typeface="Times New Roman" pitchFamily="18" charset="0"/>
              </a:rPr>
              <a:t>anforderung</a:t>
            </a: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B14794A3-914D-4649-A517-AE52BA1C12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0544" y="1841183"/>
            <a:ext cx="1512000" cy="90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762000" eaLnBrk="0" hangingPunct="0"/>
            <a:r>
              <a:rPr lang="de-DE" dirty="0">
                <a:latin typeface="Times New Roman" pitchFamily="18" charset="0"/>
              </a:rPr>
              <a:t>Aufsichts-</a:t>
            </a:r>
          </a:p>
          <a:p>
            <a:pPr algn="ctr" defTabSz="762000" eaLnBrk="0" hangingPunct="0"/>
            <a:r>
              <a:rPr lang="de-DE" dirty="0">
                <a:latin typeface="Times New Roman" pitchFamily="18" charset="0"/>
              </a:rPr>
              <a:t>rechtliche</a:t>
            </a:r>
          </a:p>
          <a:p>
            <a:pPr algn="ctr" defTabSz="762000" eaLnBrk="0" hangingPunct="0"/>
            <a:r>
              <a:rPr lang="de-DE" dirty="0">
                <a:latin typeface="Times New Roman" pitchFamily="18" charset="0"/>
              </a:rPr>
              <a:t>Überprüfung</a:t>
            </a:r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2CBF487C-1559-49E2-B955-10FA0DE6FD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1175" y="1841183"/>
            <a:ext cx="1512000" cy="90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762000" eaLnBrk="0" hangingPunct="0"/>
            <a:r>
              <a:rPr lang="de-DE" dirty="0">
                <a:latin typeface="Times New Roman" pitchFamily="18" charset="0"/>
              </a:rPr>
              <a:t>Marktdisziplin </a:t>
            </a:r>
          </a:p>
          <a:p>
            <a:pPr algn="ctr" defTabSz="762000" eaLnBrk="0" hangingPunct="0"/>
            <a:r>
              <a:rPr lang="de-DE" dirty="0">
                <a:latin typeface="Times New Roman" pitchFamily="18" charset="0"/>
              </a:rPr>
              <a:t>&amp; Offenlegung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2B97AA3-9B80-4037-92E8-B59D3D95EFD4}"/>
              </a:ext>
            </a:extLst>
          </p:cNvPr>
          <p:cNvSpPr txBox="1"/>
          <p:nvPr/>
        </p:nvSpPr>
        <p:spPr>
          <a:xfrm>
            <a:off x="323688" y="2110723"/>
            <a:ext cx="1440000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de-DE" b="1" dirty="0">
                <a:highlight>
                  <a:srgbClr val="DDDDDD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Säulen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4E60DB1-A568-4E22-8316-897BF5C8818D}"/>
              </a:ext>
            </a:extLst>
          </p:cNvPr>
          <p:cNvSpPr txBox="1"/>
          <p:nvPr/>
        </p:nvSpPr>
        <p:spPr>
          <a:xfrm>
            <a:off x="323688" y="3338556"/>
            <a:ext cx="1440000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Risiken</a:t>
            </a:r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id="{E86D10E0-C7D5-475F-9A46-AECD89B74F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5318" y="3065102"/>
            <a:ext cx="1512000" cy="90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762000" eaLnBrk="0" hangingPunct="0"/>
            <a:r>
              <a:rPr lang="de-DE" dirty="0">
                <a:latin typeface="Times New Roman" pitchFamily="18" charset="0"/>
              </a:rPr>
              <a:t>Kreditrisiken</a:t>
            </a: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E756A555-1E65-4552-9BA2-783A08A013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9913" y="3073222"/>
            <a:ext cx="1512000" cy="90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762000" eaLnBrk="0" hangingPunct="0"/>
            <a:r>
              <a:rPr lang="de-DE" dirty="0">
                <a:latin typeface="Times New Roman" pitchFamily="18" charset="0"/>
              </a:rPr>
              <a:t>Kreditrisiken</a:t>
            </a:r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B3725D7C-EA3D-4B6B-A1AD-4EB117A7DB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0544" y="3073222"/>
            <a:ext cx="1512000" cy="90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762000" eaLnBrk="0" hangingPunct="0"/>
            <a:r>
              <a:rPr lang="de-DE" dirty="0">
                <a:latin typeface="Times New Roman" pitchFamily="18" charset="0"/>
              </a:rPr>
              <a:t>Operationale</a:t>
            </a:r>
          </a:p>
          <a:p>
            <a:pPr algn="ctr" defTabSz="762000" eaLnBrk="0" hangingPunct="0"/>
            <a:r>
              <a:rPr lang="de-DE" dirty="0">
                <a:latin typeface="Times New Roman" pitchFamily="18" charset="0"/>
              </a:rPr>
              <a:t>Risiken</a:t>
            </a:r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id="{B2FCC830-E2D0-48C5-82F1-57DECC6986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1175" y="3073222"/>
            <a:ext cx="1512000" cy="90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762000" eaLnBrk="0" hangingPunct="0"/>
            <a:r>
              <a:rPr lang="de-DE" dirty="0">
                <a:latin typeface="Times New Roman" pitchFamily="18" charset="0"/>
              </a:rPr>
              <a:t>Marktrisiken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B40ED695-5903-4076-A768-8DF9D3DD3BF7}"/>
              </a:ext>
            </a:extLst>
          </p:cNvPr>
          <p:cNvSpPr txBox="1"/>
          <p:nvPr/>
        </p:nvSpPr>
        <p:spPr>
          <a:xfrm>
            <a:off x="323688" y="4921201"/>
            <a:ext cx="1440000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Ansatz</a:t>
            </a:r>
          </a:p>
        </p:txBody>
      </p:sp>
      <p:sp>
        <p:nvSpPr>
          <p:cNvPr id="20" name="Rectangle 2">
            <a:extLst>
              <a:ext uri="{FF2B5EF4-FFF2-40B4-BE49-F238E27FC236}">
                <a16:creationId xmlns:a16="http://schemas.microsoft.com/office/drawing/2014/main" id="{443EE115-B955-437B-B915-565C4FA526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1784" y="4324669"/>
            <a:ext cx="1512000" cy="156239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762000" eaLnBrk="0" hangingPunct="0"/>
            <a:r>
              <a:rPr lang="de-DE" dirty="0">
                <a:latin typeface="Times New Roman" pitchFamily="18" charset="0"/>
              </a:rPr>
              <a:t>Standardansatz</a:t>
            </a:r>
          </a:p>
          <a:p>
            <a:pPr algn="ctr" defTabSz="762000" eaLnBrk="0" hangingPunct="0"/>
            <a:r>
              <a:rPr lang="de-DE" dirty="0">
                <a:latin typeface="Times New Roman" pitchFamily="18" charset="0"/>
              </a:rPr>
              <a:t>zur </a:t>
            </a:r>
          </a:p>
          <a:p>
            <a:pPr algn="ctr" defTabSz="762000" eaLnBrk="0" hangingPunct="0"/>
            <a:r>
              <a:rPr lang="de-DE" dirty="0">
                <a:latin typeface="Times New Roman" pitchFamily="18" charset="0"/>
              </a:rPr>
              <a:t>Risikomessung</a:t>
            </a:r>
          </a:p>
          <a:p>
            <a:pPr algn="ctr" defTabSz="762000" eaLnBrk="0" hangingPunct="0"/>
            <a:r>
              <a:rPr lang="de-DE" dirty="0">
                <a:latin typeface="Times New Roman" pitchFamily="18" charset="0"/>
              </a:rPr>
              <a:t>&amp; Kapital-</a:t>
            </a:r>
          </a:p>
          <a:p>
            <a:pPr algn="ctr" defTabSz="762000" eaLnBrk="0" hangingPunct="0"/>
            <a:r>
              <a:rPr lang="de-DE" dirty="0">
                <a:latin typeface="Times New Roman" pitchFamily="18" charset="0"/>
              </a:rPr>
              <a:t>berechnung</a:t>
            </a:r>
          </a:p>
        </p:txBody>
      </p:sp>
      <p:sp>
        <p:nvSpPr>
          <p:cNvPr id="21" name="Rectangle 2">
            <a:extLst>
              <a:ext uri="{FF2B5EF4-FFF2-40B4-BE49-F238E27FC236}">
                <a16:creationId xmlns:a16="http://schemas.microsoft.com/office/drawing/2014/main" id="{8CDBC087-4A6E-4D21-9479-414ED9D8F3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9913" y="4324669"/>
            <a:ext cx="5113262" cy="156239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762000" eaLnBrk="0" hangingPunct="0"/>
            <a:r>
              <a:rPr lang="de-DE" dirty="0">
                <a:latin typeface="Times New Roman" pitchFamily="18" charset="0"/>
              </a:rPr>
              <a:t>Mehrere Ansätze zur Messung </a:t>
            </a:r>
          </a:p>
          <a:p>
            <a:pPr algn="ctr" defTabSz="762000" eaLnBrk="0" hangingPunct="0"/>
            <a:r>
              <a:rPr lang="de-DE" dirty="0">
                <a:latin typeface="Times New Roman" pitchFamily="18" charset="0"/>
              </a:rPr>
              <a:t>der verschiedenen Risiken und Kapitalberechnung</a:t>
            </a:r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DA0CCCA2-760D-4001-8664-4CE1D1FFAF40}"/>
              </a:ext>
            </a:extLst>
          </p:cNvPr>
          <p:cNvCxnSpPr/>
          <p:nvPr/>
        </p:nvCxnSpPr>
        <p:spPr>
          <a:xfrm>
            <a:off x="323850" y="2924944"/>
            <a:ext cx="8569325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8F10E329-8E63-4521-BC9F-23D95A3FBE19}"/>
              </a:ext>
            </a:extLst>
          </p:cNvPr>
          <p:cNvCxnSpPr/>
          <p:nvPr/>
        </p:nvCxnSpPr>
        <p:spPr>
          <a:xfrm>
            <a:off x="323850" y="4149080"/>
            <a:ext cx="8569325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F78CB419-22DD-4A24-8505-579169F13F78}"/>
              </a:ext>
            </a:extLst>
          </p:cNvPr>
          <p:cNvCxnSpPr/>
          <p:nvPr/>
        </p:nvCxnSpPr>
        <p:spPr>
          <a:xfrm>
            <a:off x="323850" y="6093296"/>
            <a:ext cx="8569325" cy="0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1783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>
            <a:extLst>
              <a:ext uri="{FF2B5EF4-FFF2-40B4-BE49-F238E27FC236}">
                <a16:creationId xmlns:a16="http://schemas.microsoft.com/office/drawing/2014/main" id="{53E07CC6-84F3-419F-A4FA-1E495D4883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696" y="764704"/>
            <a:ext cx="7632688" cy="576064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762000" eaLnBrk="0" hangingPunct="0"/>
            <a:r>
              <a:rPr lang="de-DE" sz="2400" b="1" dirty="0">
                <a:latin typeface="Times New Roman" pitchFamily="18" charset="0"/>
              </a:rPr>
              <a:t>Basel III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2B97AA3-9B80-4037-92E8-B59D3D95EFD4}"/>
              </a:ext>
            </a:extLst>
          </p:cNvPr>
          <p:cNvSpPr txBox="1"/>
          <p:nvPr/>
        </p:nvSpPr>
        <p:spPr>
          <a:xfrm>
            <a:off x="395696" y="2110238"/>
            <a:ext cx="1440000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de-DE" b="1" dirty="0">
                <a:highlight>
                  <a:srgbClr val="DDDDDD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Basis</a:t>
            </a:r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id="{B2FCC830-E2D0-48C5-82F1-57DECC6986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7744" y="1844904"/>
            <a:ext cx="5760640" cy="90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762000" eaLnBrk="0" hangingPunct="0"/>
            <a:r>
              <a:rPr lang="de-DE" dirty="0">
                <a:latin typeface="Times New Roman" pitchFamily="18" charset="0"/>
              </a:rPr>
              <a:t>Basel II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B40ED695-5903-4076-A768-8DF9D3DD3BF7}"/>
              </a:ext>
            </a:extLst>
          </p:cNvPr>
          <p:cNvSpPr txBox="1"/>
          <p:nvPr/>
        </p:nvSpPr>
        <p:spPr>
          <a:xfrm>
            <a:off x="395696" y="4119320"/>
            <a:ext cx="1440000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Neuerungen</a:t>
            </a:r>
          </a:p>
        </p:txBody>
      </p:sp>
      <p:sp>
        <p:nvSpPr>
          <p:cNvPr id="21" name="Rectangle 2">
            <a:extLst>
              <a:ext uri="{FF2B5EF4-FFF2-40B4-BE49-F238E27FC236}">
                <a16:creationId xmlns:a16="http://schemas.microsoft.com/office/drawing/2014/main" id="{8CDBC087-4A6E-4D21-9479-414ED9D8F3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7744" y="3522788"/>
            <a:ext cx="5760640" cy="156239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806450" indent="-177800" defTabSz="762000" eaLnBrk="0" hangingPunct="0">
              <a:buFont typeface="Arial" panose="020B0604020202020204" pitchFamily="34" charset="0"/>
              <a:buChar char="•"/>
            </a:pPr>
            <a:r>
              <a:rPr lang="de-DE" dirty="0">
                <a:latin typeface="Times New Roman" pitchFamily="18" charset="0"/>
              </a:rPr>
              <a:t>Stärkung der drei Säulen von Basel II</a:t>
            </a:r>
          </a:p>
          <a:p>
            <a:pPr marL="806450" indent="-177800" defTabSz="762000" eaLnBrk="0" hangingPunct="0">
              <a:buFont typeface="Arial" panose="020B0604020202020204" pitchFamily="34" charset="0"/>
              <a:buChar char="•"/>
            </a:pPr>
            <a:r>
              <a:rPr lang="de-DE" dirty="0">
                <a:latin typeface="Times New Roman" pitchFamily="18" charset="0"/>
              </a:rPr>
              <a:t>Liquidität &amp; Verschuldungsmanagement:</a:t>
            </a:r>
          </a:p>
          <a:p>
            <a:pPr marL="1169988" indent="-274638" defTabSz="762000" eaLnBrk="0" hangingPunct="0">
              <a:buFont typeface="Symbol" panose="05050102010706020507" pitchFamily="18" charset="2"/>
              <a:buChar char="-"/>
            </a:pPr>
            <a:r>
              <a:rPr lang="de-DE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Leverage Ratio</a:t>
            </a:r>
          </a:p>
          <a:p>
            <a:pPr marL="1169988" indent="-274638" defTabSz="762000" eaLnBrk="0" hangingPunct="0">
              <a:buFont typeface="Symbol" panose="05050102010706020507" pitchFamily="18" charset="2"/>
              <a:buChar char="-"/>
            </a:pPr>
            <a:r>
              <a:rPr lang="de-DE" dirty="0">
                <a:latin typeface="Times New Roman" pitchFamily="18" charset="0"/>
              </a:rPr>
              <a:t>Liquidity Coverage Ratio (LCR)</a:t>
            </a:r>
          </a:p>
          <a:p>
            <a:pPr marL="1169988" indent="-274638" defTabSz="762000" eaLnBrk="0" hangingPunct="0">
              <a:buFont typeface="Symbol" panose="05050102010706020507" pitchFamily="18" charset="2"/>
              <a:buChar char="-"/>
            </a:pPr>
            <a:r>
              <a:rPr lang="de-DE" dirty="0">
                <a:latin typeface="Times New Roman" pitchFamily="18" charset="0"/>
              </a:rPr>
              <a:t>Net Stable Funding Ratio (NSFR) </a:t>
            </a:r>
          </a:p>
        </p:txBody>
      </p:sp>
      <p:pic>
        <p:nvPicPr>
          <p:cNvPr id="11" name="Grafik 10" descr="Hinzufügen mit einfarbiger Füllung">
            <a:extLst>
              <a:ext uri="{FF2B5EF4-FFF2-40B4-BE49-F238E27FC236}">
                <a16:creationId xmlns:a16="http://schemas.microsoft.com/office/drawing/2014/main" id="{00E805B0-8ABF-4E23-9AEF-5102C2CE95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83460" y="2869242"/>
            <a:ext cx="529208" cy="529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175283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</Words>
  <Application>Microsoft Office PowerPoint</Application>
  <PresentationFormat>Bildschirmpräsentation (4:3)</PresentationFormat>
  <Paragraphs>40</Paragraphs>
  <Slides>2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Symbol</vt:lpstr>
      <vt:lpstr>Times New Roman</vt:lpstr>
      <vt:lpstr>Standarddesign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RC</dc:creator>
  <cp:lastModifiedBy>Agnieszka Gehringer</cp:lastModifiedBy>
  <cp:revision>139</cp:revision>
  <dcterms:created xsi:type="dcterms:W3CDTF">2005-12-20T08:54:43Z</dcterms:created>
  <dcterms:modified xsi:type="dcterms:W3CDTF">2023-02-19T15:53:37Z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31ac907-69c7-41f8-b132-f74e8ef934a2_Enabled">
    <vt:lpwstr>true</vt:lpwstr>
  </property>
  <property fmtid="{D5CDD505-2E9C-101B-9397-08002B2CF9AE}" pid="3" name="MSIP_Label_e31ac907-69c7-41f8-b132-f74e8ef934a2_SetDate">
    <vt:lpwstr>2021-10-08T14:38:19Z</vt:lpwstr>
  </property>
  <property fmtid="{D5CDD505-2E9C-101B-9397-08002B2CF9AE}" pid="4" name="MSIP_Label_e31ac907-69c7-41f8-b132-f74e8ef934a2_Method">
    <vt:lpwstr>Standard</vt:lpwstr>
  </property>
  <property fmtid="{D5CDD505-2E9C-101B-9397-08002B2CF9AE}" pid="5" name="MSIP_Label_e31ac907-69c7-41f8-b132-f74e8ef934a2_Name">
    <vt:lpwstr>Internal Only</vt:lpwstr>
  </property>
  <property fmtid="{D5CDD505-2E9C-101B-9397-08002B2CF9AE}" pid="6" name="MSIP_Label_e31ac907-69c7-41f8-b132-f74e8ef934a2_SiteId">
    <vt:lpwstr>c6c6e603-a213-46ca-8926-75ec27c93e6f</vt:lpwstr>
  </property>
  <property fmtid="{D5CDD505-2E9C-101B-9397-08002B2CF9AE}" pid="7" name="MSIP_Label_e31ac907-69c7-41f8-b132-f74e8ef934a2_ActionId">
    <vt:lpwstr>a5ecb605-a43c-4a68-b3e4-80854dfc6690</vt:lpwstr>
  </property>
  <property fmtid="{D5CDD505-2E9C-101B-9397-08002B2CF9AE}" pid="8" name="MSIP_Label_e31ac907-69c7-41f8-b132-f74e8ef934a2_ContentBits">
    <vt:lpwstr>0</vt:lpwstr>
  </property>
</Properties>
</file>